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75" r:id="rId2"/>
    <p:sldId id="281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6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EA49F19E-1AF6-48F6-9E4A-8B9FE625E844}">
          <p14:sldIdLst>
            <p14:sldId id="256"/>
            <p14:sldId id="257"/>
            <p14:sldId id="258"/>
            <p14:sldId id="276"/>
            <p14:sldId id="268"/>
            <p14:sldId id="269"/>
          </p14:sldIdLst>
        </p14:section>
        <p14:section name="Раздел без заголовка" id="{46223775-4438-45D4-8D66-FBBE8196C593}">
          <p14:sldIdLst>
            <p14:sldId id="275"/>
            <p14:sldId id="270"/>
            <p14:sldId id="272"/>
            <p14:sldId id="278"/>
            <p14:sldId id="273"/>
            <p14:sldId id="280"/>
            <p14:sldId id="271"/>
            <p14:sldId id="274"/>
            <p14:sldId id="277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  <p14:sldId id="294"/>
            <p14:sldId id="295"/>
            <p14:sldId id="262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B9B9B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980" autoAdjust="0"/>
    <p:restoredTop sz="92245" autoAdjust="0"/>
  </p:normalViewPr>
  <p:slideViewPr>
    <p:cSldViewPr snapToGrid="0">
      <p:cViewPr varScale="1">
        <p:scale>
          <a:sx n="84" d="100"/>
          <a:sy n="84" d="100"/>
        </p:scale>
        <p:origin x="-672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7EAF1A-F565-4B52-8C8F-B7987B018036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E3BAEF-4B3B-4ABE-8246-188AF2702A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1917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E3BAEF-4B3B-4ABE-8246-188AF2702A2A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2492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7123109"/>
      </p:ext>
    </p:extLst>
  </p:cSld>
  <p:clrMapOvr>
    <a:masterClrMapping/>
  </p:clrMapOvr>
  <p:transition spd="med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02784925"/>
      </p:ext>
    </p:extLst>
  </p:cSld>
  <p:clrMapOvr>
    <a:masterClrMapping/>
  </p:clrMapOvr>
  <p:transition spd="med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5989871"/>
      </p:ext>
    </p:extLst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2012815"/>
      </p:ext>
    </p:extLst>
  </p:cSld>
  <p:clrMapOvr>
    <a:masterClrMapping/>
  </p:clrMapOvr>
  <p:transition spd="med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3766118"/>
      </p:ext>
    </p:extLst>
  </p:cSld>
  <p:clrMapOvr>
    <a:masterClrMapping/>
  </p:clrMapOvr>
  <p:transition spd="med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8699379"/>
      </p:ext>
    </p:extLst>
  </p:cSld>
  <p:clrMapOvr>
    <a:masterClrMapping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1450074"/>
      </p:ext>
    </p:extLst>
  </p:cSld>
  <p:clrMapOvr>
    <a:masterClrMapping/>
  </p:clrMapOvr>
  <p:transition spd="med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0545526"/>
      </p:ext>
    </p:extLst>
  </p:cSld>
  <p:clrMapOvr>
    <a:masterClrMapping/>
  </p:clrMapOvr>
  <p:transition spd="med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1362243"/>
      </p:ext>
    </p:extLst>
  </p:cSld>
  <p:clrMapOvr>
    <a:masterClrMapping/>
  </p:clrMapOvr>
  <p:transition spd="med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3670982"/>
      </p:ext>
    </p:extLst>
  </p:cSld>
  <p:clrMapOvr>
    <a:masterClrMapping/>
  </p:clrMapOvr>
  <p:transition spd="med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4783554"/>
      </p:ext>
    </p:extLst>
  </p:cSld>
  <p:clrMapOvr>
    <a:masterClrMapping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5CF2A-47BB-41F3-BB0E-DFF96892DCA9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8582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pull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60878" y="2586492"/>
            <a:ext cx="10515600" cy="1500187"/>
          </a:xfrm>
        </p:spPr>
        <p:txBody>
          <a:bodyPr>
            <a:normAutofit fontScale="92500"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МЕТОДИЧЕСКАЯ РАЗРАБОТКА ЗАНЯТИЯ ПО ТЕМЕ </a:t>
            </a: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«ИМУЩЕСТВЕННЫЕ  НАЛОГОВЫЕ  ВЫЧЕТЫ: ЗАПЛАТИЛ НАЛОГИ - ВЕРНИ СВОЁ!» </a:t>
            </a: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для учащихся 9-11 классов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0878" y="1001485"/>
            <a:ext cx="10515600" cy="1180646"/>
          </a:xfrm>
        </p:spPr>
        <p:txBody>
          <a:bodyPr>
            <a:normAutofit/>
          </a:bodyPr>
          <a:lstStyle/>
          <a:p>
            <a:endParaRPr lang="ru-RU" sz="48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3767E5E3-1AA0-47E2-BE9F-2C943EBEC8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37773" y="3948925"/>
            <a:ext cx="3938705" cy="2611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25523487"/>
      </p:ext>
    </p:extLst>
  </p:cSld>
  <p:clrMapOvr>
    <a:masterClrMapping/>
  </p:clrMapOvr>
  <p:transition spd="med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BC06356-084D-4D37-81E2-2CC9E5798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rgbClr val="0070C0"/>
                </a:solidFill>
              </a:rPr>
              <a:t>К</a:t>
            </a:r>
            <a: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 получить вычет?</a:t>
            </a:r>
            <a:endParaRPr lang="ru-RU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4AD28D0-F0F8-4600-8319-7B527EF05297}"/>
              </a:ext>
            </a:extLst>
          </p:cNvPr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Процесс получения вычета состоит из: сбора и подачи документов в налоговую инспекцию, проверки документов налоговой инспекцией и перевода денег на счет получателя.  </a:t>
            </a:r>
          </a:p>
          <a:p>
            <a:pPr marL="0" indent="0">
              <a:buNone/>
            </a:pPr>
            <a:r>
              <a:rPr lang="ru-RU" dirty="0"/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  Вся процедура получения вычета обычно занимает от двух до четырех месяцев (большую часть времени занимает проверка документов налоговой инспекцией).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40265432"/>
      </p:ext>
    </p:extLst>
  </p:cSld>
  <p:clrMapOvr>
    <a:masterClrMapping/>
  </p:clrMapOvr>
  <p:transition spd="med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6866BA4-80A4-42CC-82FE-5C9ADDA6F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рассчитать имущественный вычет?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AA4FD70-2061-48DB-9765-88159D6AC7B5}"/>
              </a:ext>
            </a:extLst>
          </p:cNvPr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Сумма налога, которую   можно вернуть, определяется двумя основными параметрами: </a:t>
            </a:r>
            <a:r>
              <a:rPr lang="ru-RU" i="1" u="sng" dirty="0"/>
              <a:t>расходами при покупке жилья и уплаченным подоходным налогом.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В общей сумме   можно вернуть до 13% от стоимости жилья или земельного участка, но максимальная сумма на вычет не должна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превышать</a:t>
            </a:r>
            <a:r>
              <a:rPr lang="ru-RU" dirty="0"/>
              <a:t> 2 млн. рублей (т.е. вернуть   можно максимум 2 млн. руб. x 13% = 260 тыс. рублей).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i="1" u="sng" dirty="0"/>
              <a:t>За каждый год можно вернуть не больше, чем перечислили в бюджет  (около 13% от официальной зарплаты). </a:t>
            </a:r>
            <a:r>
              <a:rPr lang="ru-RU" dirty="0"/>
              <a:t>При этом возвращать налог можно в течение нескольких лет до тех пор, пока не вернете всю сумму целиком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14412382"/>
      </p:ext>
    </p:extLst>
  </p:cSld>
  <p:clrMapOvr>
    <a:masterClrMapping/>
  </p:clrMapOvr>
  <p:transition spd="med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A58172E7-5B00-4771-99DA-A2144ED70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рассчитать имущественный вычет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ED95B071-3E95-4C35-88A1-A84E4CCDA62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0070C0"/>
                </a:solidFill>
              </a:rPr>
              <a:t>Пример: </a:t>
            </a:r>
            <a:r>
              <a:rPr lang="ru-RU" dirty="0"/>
              <a:t>В 2016 году Иванов А.А. купил квартиру за 2,5 млн. рублей. При этом за 2016 год он заработал 500 тыс. рублей и уплатил  налога 65 тыс. рублей.</a:t>
            </a:r>
          </a:p>
          <a:p>
            <a:pPr marL="0" indent="0">
              <a:buNone/>
            </a:pPr>
            <a:r>
              <a:rPr lang="ru-RU" dirty="0">
                <a:solidFill>
                  <a:srgbClr val="0070C0"/>
                </a:solidFill>
              </a:rPr>
              <a:t>Вопрос: </a:t>
            </a:r>
            <a:r>
              <a:rPr lang="ru-RU" dirty="0"/>
              <a:t>Какую  сумму может вернуть Иванов?</a:t>
            </a:r>
          </a:p>
          <a:p>
            <a:endParaRPr lang="ru-RU" dirty="0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006AE216-787F-438A-AAA9-4564F6B5D22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0070C0"/>
                </a:solidFill>
              </a:rPr>
              <a:t>Решение: </a:t>
            </a:r>
            <a:r>
              <a:rPr lang="ru-RU" dirty="0"/>
              <a:t>В данном случае,  сумма, которую Иванов А.А. сможет вернуть, составляет 2 млн. х 13% = 260 тысяч рублей. </a:t>
            </a:r>
          </a:p>
          <a:p>
            <a:pPr marL="0" indent="0">
              <a:buNone/>
            </a:pPr>
            <a:r>
              <a:rPr lang="ru-RU" dirty="0"/>
              <a:t>Но непосредственно за 2016 год он сможет получить только 65 тыс. рублей (и 195 тысяч останутся для возврата в следующие годы).</a:t>
            </a:r>
          </a:p>
        </p:txBody>
      </p:sp>
    </p:spTree>
    <p:extLst>
      <p:ext uri="{BB962C8B-B14F-4D97-AF65-F5344CB8AC3E}">
        <p14:creationId xmlns:p14="http://schemas.microsoft.com/office/powerpoint/2010/main" xmlns="" val="69675602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BD2641E5-3BBC-493E-BBF9-06F59A89E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Анаграммы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F04E8CC4-E294-4A36-8091-2D9D10FF3FD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</a:rPr>
              <a:t>1.ЗДЕИРЕТН-</a:t>
            </a:r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</a:rPr>
              <a:t>2.ГАЛОН-</a:t>
            </a:r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</a:rPr>
              <a:t>3.ХОДОД-</a:t>
            </a:r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</a:rPr>
              <a:t>4.ТЫВЕЧ-</a:t>
            </a:r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</a:rPr>
              <a:t>5.СОККЕД-</a:t>
            </a:r>
          </a:p>
          <a:p>
            <a:endParaRPr lang="ru-RU" dirty="0"/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xmlns="" id="{3D0936D9-3200-4EF5-92F8-32B85F1BC12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 algn="just">
              <a:buNone/>
            </a:pPr>
            <a:r>
              <a:rPr lang="ru-RU" b="1" dirty="0">
                <a:solidFill>
                  <a:srgbClr val="C00000"/>
                </a:solidFill>
              </a:rPr>
              <a:t>  </a:t>
            </a:r>
            <a:r>
              <a:rPr lang="ru-RU" b="1" dirty="0" err="1">
                <a:solidFill>
                  <a:srgbClr val="C00000"/>
                </a:solidFill>
              </a:rPr>
              <a:t>резидидент</a:t>
            </a:r>
            <a:endParaRPr lang="ru-RU" b="1" dirty="0">
              <a:solidFill>
                <a:srgbClr val="C00000"/>
              </a:solidFill>
            </a:endParaRPr>
          </a:p>
          <a:p>
            <a:pPr marL="0" indent="0" algn="just">
              <a:buNone/>
            </a:pPr>
            <a:r>
              <a:rPr lang="ru-RU" b="1" dirty="0">
                <a:solidFill>
                  <a:srgbClr val="C00000"/>
                </a:solidFill>
              </a:rPr>
              <a:t>   налог</a:t>
            </a:r>
          </a:p>
          <a:p>
            <a:pPr marL="0" indent="0" algn="just">
              <a:buNone/>
            </a:pPr>
            <a:r>
              <a:rPr lang="ru-RU" b="1" dirty="0">
                <a:solidFill>
                  <a:srgbClr val="C00000"/>
                </a:solidFill>
              </a:rPr>
              <a:t>   доход</a:t>
            </a:r>
          </a:p>
          <a:p>
            <a:pPr marL="0" indent="0" algn="just">
              <a:buNone/>
            </a:pPr>
            <a:r>
              <a:rPr lang="ru-RU" b="1" dirty="0">
                <a:solidFill>
                  <a:srgbClr val="C00000"/>
                </a:solidFill>
              </a:rPr>
              <a:t>   вычет</a:t>
            </a:r>
          </a:p>
          <a:p>
            <a:pPr marL="0" indent="0" algn="just">
              <a:buNone/>
            </a:pPr>
            <a:r>
              <a:rPr lang="ru-RU" b="1" dirty="0">
                <a:solidFill>
                  <a:srgbClr val="C00000"/>
                </a:solidFill>
              </a:rPr>
              <a:t>   кодекс</a:t>
            </a:r>
          </a:p>
          <a:p>
            <a:pPr algn="just"/>
            <a:endParaRPr lang="ru-RU" b="1" dirty="0">
              <a:solidFill>
                <a:srgbClr val="C00000"/>
              </a:solidFill>
            </a:endParaRPr>
          </a:p>
          <a:p>
            <a:endParaRPr lang="ru-RU" dirty="0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CDA5DA4D-C574-45FD-B8F2-4DD861561F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7379" y="188014"/>
            <a:ext cx="3068053" cy="3052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9628123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43E8303C-8C6C-4899-A9A3-AC1B5566C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05949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«Имею право…..»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99325E89-0A11-47ED-B12A-F9A8A12562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171074"/>
            <a:ext cx="10647947" cy="500588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70C0"/>
                </a:solidFill>
              </a:rPr>
              <a:t>Ситуация 1. </a:t>
            </a:r>
            <a:r>
              <a:rPr lang="ru-RU" dirty="0"/>
              <a:t>Гражданин Киргизии ,после 2 месяцев проживания на территории России , купил земельный участок с жилым домом Имеет ли он право на получении ИНВ?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B0F0"/>
                </a:solidFill>
              </a:rPr>
              <a:t>Ответ</a:t>
            </a:r>
            <a:r>
              <a:rPr lang="ru-RU" b="1" dirty="0">
                <a:solidFill>
                  <a:srgbClr val="C00000"/>
                </a:solidFill>
              </a:rPr>
              <a:t>: нет, т.к. правом получения ИНВ обладает только резидент РФ.(ст.220 НК РФ)</a:t>
            </a:r>
          </a:p>
          <a:p>
            <a:pPr marL="0" indent="0">
              <a:buNone/>
            </a:pPr>
            <a:endParaRPr lang="ru-RU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rgbClr val="0070C0"/>
                </a:solidFill>
              </a:rPr>
              <a:t>Ситуация 2. </a:t>
            </a:r>
            <a:r>
              <a:rPr lang="ru-RU" dirty="0"/>
              <a:t>Мария С. в 2015 году приобрела квартиру стоимостью 3 000 000 рублей у своего брата. Какую сумму имущественного налогового вычета она получит?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B0F0"/>
                </a:solidFill>
              </a:rPr>
              <a:t>Ответ</a:t>
            </a:r>
            <a:r>
              <a:rPr lang="ru-RU" dirty="0"/>
              <a:t>: </a:t>
            </a:r>
            <a:r>
              <a:rPr lang="ru-RU" b="1" dirty="0">
                <a:solidFill>
                  <a:srgbClr val="C00000"/>
                </a:solidFill>
              </a:rPr>
              <a:t>нет, ей будет отказано в получении ИНВ. Квартира была куплена у родственника (ст.220 НК РФ)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>
                <a:solidFill>
                  <a:srgbClr val="0070C0"/>
                </a:solidFill>
              </a:rPr>
              <a:t>Ситуация 3</a:t>
            </a:r>
            <a:r>
              <a:rPr lang="ru-RU" dirty="0"/>
              <a:t>. Анатолий К. продал автомобиль за 780 тыс. Имеет ли он право на имущественный налоговый вычет?   Если да, то рассчитайте сумму ИНВ, которую получит Анатолий.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B0F0"/>
                </a:solidFill>
              </a:rPr>
              <a:t>Ответ:</a:t>
            </a:r>
            <a:r>
              <a:rPr lang="ru-RU" dirty="0"/>
              <a:t> </a:t>
            </a:r>
            <a:r>
              <a:rPr lang="ru-RU" b="1" dirty="0">
                <a:solidFill>
                  <a:srgbClr val="C00000"/>
                </a:solidFill>
              </a:rPr>
              <a:t>да, но только с 250000 рублей (ст.220 НК РФ).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Решение:   250 000* 0,13=32 500 рублей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8059286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D037624-49FF-4758-A605-2090EAC14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Составление рекламного буклета </a:t>
            </a:r>
            <a:b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«Заплатил налоги-верни свое!»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A97827C-03AB-4BFF-A572-8F0D031A9C8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/>
              <a:t>Используя, имеющиеся у вас материалы (они собраны в конверты), разработайте буклет -рекламу «Заплатил налоги-верни свое». </a:t>
            </a:r>
          </a:p>
          <a:p>
            <a:pPr marL="0" indent="0">
              <a:buNone/>
            </a:pPr>
            <a:r>
              <a:rPr lang="ru-RU" dirty="0"/>
              <a:t> </a:t>
            </a:r>
          </a:p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DF9E58EC-596D-4F90-8F5F-4AA153D3CBF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200" y="1825625"/>
            <a:ext cx="5181600" cy="435133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xmlns="" val="849307409"/>
      </p:ext>
    </p:extLst>
  </p:cSld>
  <p:clrMapOvr>
    <a:masterClrMapping/>
  </p:clrMapOvr>
  <p:transition spd="med"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E5BD1BAA-8B23-4FE5-B4A2-2B4000E7C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05949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>
                <a:solidFill>
                  <a:srgbClr val="FF0000"/>
                </a:solidFill>
              </a:rPr>
              <a:t> «Плюс-минус-важно»</a:t>
            </a:r>
          </a:p>
        </p:txBody>
      </p:sp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xmlns="" id="{838E033A-04A9-42D0-80D9-14596D66E15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198110583"/>
              </p:ext>
            </p:extLst>
          </p:nvPr>
        </p:nvGraphicFramePr>
        <p:xfrm>
          <a:off x="529389" y="1171074"/>
          <a:ext cx="11309685" cy="55800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69895">
                  <a:extLst>
                    <a:ext uri="{9D8B030D-6E8A-4147-A177-3AD203B41FA5}">
                      <a16:colId xmlns:a16="http://schemas.microsoft.com/office/drawing/2014/main" xmlns="" val="2174112344"/>
                    </a:ext>
                  </a:extLst>
                </a:gridCol>
                <a:gridCol w="3769895">
                  <a:extLst>
                    <a:ext uri="{9D8B030D-6E8A-4147-A177-3AD203B41FA5}">
                      <a16:colId xmlns:a16="http://schemas.microsoft.com/office/drawing/2014/main" xmlns="" val="216188278"/>
                    </a:ext>
                  </a:extLst>
                </a:gridCol>
                <a:gridCol w="3769895">
                  <a:extLst>
                    <a:ext uri="{9D8B030D-6E8A-4147-A177-3AD203B41FA5}">
                      <a16:colId xmlns:a16="http://schemas.microsoft.com/office/drawing/2014/main" xmlns="" val="954090504"/>
                    </a:ext>
                  </a:extLst>
                </a:gridCol>
              </a:tblGrid>
              <a:tr h="96456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bg1"/>
                          </a:solidFill>
                          <a:effectLst/>
                        </a:rPr>
                        <a:t>«П» - «плюс»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«М» - «минус»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«В» - «важно»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817979470"/>
                  </a:ext>
                </a:extLst>
              </a:tr>
              <a:tr h="27490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0" lang="ru-RU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записывается все, что понравилось на уроке, информация и формы работы,  которые вызвали положительные эмоции, либо, по мнению ученика, могут быть ему полезны для достижения каких-то целей»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записывается все, что не понравилось на уроке, показалось скучным, вызвало неприязнь, осталось непонятным, или информация, которая, по мнению ученика, оказалась для него не нужной, бесполезной 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4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учащиеся вписывают все любопытные факты, о которых узнали на уроке, что бы еще хотелось узнать по данной проблеме, вопросы к учителю</a:t>
                      </a:r>
                      <a:endParaRPr lang="ru-RU" sz="24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869308587"/>
                  </a:ext>
                </a:extLst>
              </a:tr>
              <a:tr h="13236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2331377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14935839"/>
      </p:ext>
    </p:extLst>
  </p:cSld>
  <p:clrMapOvr>
    <a:masterClrMapping/>
  </p:clrMapOvr>
  <p:transition spd="med"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2551" b="11145"/>
          <a:stretch/>
        </p:blipFill>
        <p:spPr>
          <a:xfrm>
            <a:off x="20" y="10"/>
            <a:ext cx="12191980" cy="539590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534025"/>
            <a:ext cx="10515600" cy="822326"/>
          </a:xfrm>
        </p:spPr>
        <p:txBody>
          <a:bodyPr>
            <a:normAutofit/>
          </a:bodyPr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88678893"/>
      </p:ext>
    </p:extLst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DC8910D-723C-4147-8A04-91D8D7544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2412"/>
          </a:xfrm>
        </p:spPr>
        <p:txBody>
          <a:bodyPr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B14841B-6DCB-4F0A-B5B6-EC0ECB38B4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45432"/>
            <a:ext cx="5450305" cy="58714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>
                <a:solidFill>
                  <a:srgbClr val="C00000"/>
                </a:solidFill>
              </a:rPr>
              <a:t>Может ли гражданин   получить от государства хотя бы часть своих налогов обратно?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7DCDAAAF-00DE-4F18-A1BF-C61D70B90A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8505" y="1060703"/>
            <a:ext cx="5775158" cy="484086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xmlns="" val="703403478"/>
      </p:ext>
    </p:extLst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9702DF3-B527-4FB1-80EB-03EED5261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0CE4933-A4E8-4602-8D7A-08A94919D1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4295" y="365125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урока:</a:t>
            </a:r>
          </a:p>
          <a:p>
            <a:pPr marL="0" indent="0" algn="ctr">
              <a:buNone/>
            </a:pPr>
            <a:r>
              <a:rPr lang="ru-RU" sz="4400" i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Имущественные налоговые вычеты: заплатил налоги-верни свое!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EDB2AC3F-3ADE-40ED-A37A-BE218A07C8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7071" y="2481944"/>
            <a:ext cx="7026729" cy="408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02038170"/>
      </p:ext>
    </p:extLst>
  </p:cSld>
  <p:clrMapOvr>
    <a:masterClrMapping/>
  </p:clrMapOvr>
  <p:transition spd="med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DF0265F-FA24-4904-B6AE-D0220408E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98454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«Атака мыслей»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1708161-9EAE-4A84-B29B-FA1F5B7739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55032"/>
            <a:ext cx="10515600" cy="502193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/>
              <a:t>Что означает аббревиатура НДФЛ?</a:t>
            </a:r>
          </a:p>
          <a:p>
            <a:r>
              <a:rPr lang="ru-RU" b="1" dirty="0">
                <a:solidFill>
                  <a:srgbClr val="FF0000"/>
                </a:solidFill>
              </a:rPr>
              <a:t>налог на доход физических лиц</a:t>
            </a:r>
          </a:p>
          <a:p>
            <a:r>
              <a:rPr lang="ru-RU" dirty="0"/>
              <a:t>Что такое налоговый вычет?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это сумма на которую уменьшается подоходный налог.</a:t>
            </a:r>
            <a:endParaRPr lang="ru-RU" dirty="0"/>
          </a:p>
          <a:p>
            <a:r>
              <a:rPr lang="ru-RU" dirty="0"/>
              <a:t>Кто такие резиденты и нерезиденты РФ?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  резиденты- граждане, проживающие на территории страны не менее 183 календарных дней в течение года, уплачивающие налог на доходы по ставке 13%.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   нерезиденты -граждане постоянно зарегистрированные и проживающие в другом государстве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8230613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6525213-E712-475C-95AC-BF7994A8B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305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 работы в группе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70E3410-F749-4AD7-A683-4D9CB3C0A87B}"/>
              </a:ext>
            </a:extLst>
          </p:cNvPr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rgbClr val="C00000"/>
                </a:solidFill>
              </a:rPr>
              <a:t>Работать дружно                                                    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ru-RU" sz="2400" b="1" dirty="0">
              <a:solidFill>
                <a:srgbClr val="C00000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rgbClr val="C00000"/>
                </a:solidFill>
              </a:rPr>
              <a:t>Слушать и слышать друг друга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ru-RU" sz="2400" b="1" dirty="0">
              <a:solidFill>
                <a:srgbClr val="C00000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rgbClr val="C00000"/>
                </a:solidFill>
              </a:rPr>
              <a:t>Обсуждать –вполголоса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ru-RU" sz="2400" b="1" dirty="0">
              <a:solidFill>
                <a:srgbClr val="C00000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rgbClr val="C00000"/>
                </a:solidFill>
              </a:rPr>
              <a:t>Члена группы могут дополнять ответ выступающего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ru-RU" sz="2400" b="1" dirty="0">
              <a:solidFill>
                <a:srgbClr val="C00000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rgbClr val="C00000"/>
                </a:solidFill>
              </a:rPr>
              <a:t>Использовать в обращении друг к другу только вежливые слова.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ru-RU" sz="2400" b="1" dirty="0">
              <a:solidFill>
                <a:srgbClr val="C0000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420E439-65C6-4D5F-805F-75EDF6A8C3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6632" y="2002089"/>
            <a:ext cx="3898231" cy="2634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24028782"/>
      </p:ext>
    </p:extLst>
  </p:cSld>
  <p:clrMapOvr>
    <a:masterClrMapping/>
  </p:clrMapOvr>
  <p:transition spd="med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20E9BBB-CCBE-4F86-BB79-DD0FA4324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же такое имущественный вычет, все ли имеют право на него и какие условия необходимо выполнить?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BAD1841-D8B8-4293-8CCE-F3F172574B42}"/>
              </a:ext>
            </a:extLst>
          </p:cNvPr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 В соответствии со ст. 220 НК РФ, покупая квартиру, дом, автомобиль, земельный участок, физическое лицо может оформить налоговый вычет в размере перечисленного  налога. Эта возможность предоставляется гражданам с целью улучшения условий жизни.</a:t>
            </a:r>
          </a:p>
          <a:p>
            <a:r>
              <a:rPr lang="ru-RU" dirty="0"/>
              <a:t>Другими словами, если плательщик налога имеет заработную плату, с которой взимается часть суммы для уплаты НДФЛ (13%), то он может вернуть эту же сумму, например, с процентов ипотеки или при других расходах. </a:t>
            </a:r>
          </a:p>
        </p:txBody>
      </p:sp>
    </p:spTree>
    <p:extLst>
      <p:ext uri="{BB962C8B-B14F-4D97-AF65-F5344CB8AC3E}">
        <p14:creationId xmlns:p14="http://schemas.microsoft.com/office/powerpoint/2010/main" xmlns="" val="501152310"/>
      </p:ext>
    </p:extLst>
  </p:cSld>
  <p:clrMapOvr>
    <a:masterClrMapping/>
  </p:clrMapOvr>
  <p:transition spd="med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15D9BDE-08A3-4A1A-A383-1385C6C39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имеет право?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44E20A8-5AAE-41E8-A9D6-CDAC0854011B}"/>
              </a:ext>
            </a:extLst>
          </p:cNvPr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/>
              <a:t>  </a:t>
            </a:r>
          </a:p>
          <a:p>
            <a:pPr marL="0" indent="0">
              <a:buNone/>
            </a:pPr>
            <a:r>
              <a:rPr lang="ru-RU" dirty="0"/>
              <a:t>Имущественным вычетом</a:t>
            </a:r>
          </a:p>
          <a:p>
            <a:pPr marL="0" indent="0">
              <a:buNone/>
            </a:pPr>
            <a:r>
              <a:rPr lang="ru-RU" dirty="0"/>
              <a:t> могут воспользоваться</a:t>
            </a:r>
          </a:p>
          <a:p>
            <a:pPr marL="0" indent="0">
              <a:buNone/>
            </a:pPr>
            <a:r>
              <a:rPr lang="ru-RU" dirty="0"/>
              <a:t> только те физические лица,</a:t>
            </a:r>
          </a:p>
          <a:p>
            <a:pPr marL="0" indent="0">
              <a:buNone/>
            </a:pPr>
            <a:r>
              <a:rPr lang="ru-RU" dirty="0"/>
              <a:t> имеющие доходы, </a:t>
            </a:r>
          </a:p>
          <a:p>
            <a:pPr marL="0" indent="0">
              <a:buNone/>
            </a:pPr>
            <a:r>
              <a:rPr lang="ru-RU" dirty="0"/>
              <a:t>которые  облагаются НДФЛ 13%.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03C029D-2FB0-43BF-AB8F-7A319D1ECF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8506" y="2316873"/>
            <a:ext cx="4452258" cy="336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7585820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B2D948F-08E9-4E11-8246-7320CB3E6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каких случаях можно получить имущественный вычет</a:t>
            </a:r>
            <a:r>
              <a:rPr lang="ru-RU" sz="32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6F0C0F1-D3EB-4315-AE10-68BD67757F16}"/>
              </a:ext>
            </a:extLst>
          </p:cNvPr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приобретение и строительство жилья (квартира, частный дом, комната, их доли);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приобретение земельного участка с   жилым домом или для строительства жилого дома;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расходы по уплате процентов по ипотечным кредитам на строительство или приобретение жилья;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-расходы, связанные с отделкой/ремонтом жилья (если оно было приобретено у застройщика без отделки).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4600627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29CC614-DB10-49A3-9E78-F8F79BE54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Вычет НЕ предоставляется</a:t>
            </a:r>
            <a:r>
              <a:rPr lang="ru-RU" sz="32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E43A12F-BCE3-47FE-BEAE-DAE4ECF0330B}"/>
              </a:ext>
            </a:extLst>
          </p:cNvPr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при покупке квартиры/дома у взаимозависимых лиц (супруга, детей, родителей, братьев/сестер, работодателя и т.п.);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Если человек уже исчерпал свое  свой лимит имущественного вычета (260 тысяч рублей,т.е.13% от 2 </a:t>
            </a:r>
            <a:r>
              <a:rPr lang="ru-RU" dirty="0" err="1"/>
              <a:t>млн.рублей</a:t>
            </a:r>
            <a:r>
              <a:rPr lang="ru-RU" dirty="0"/>
              <a:t>)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71479B4-975C-4712-B7F6-E108369EA8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2274" y="3593431"/>
            <a:ext cx="3930316" cy="243840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9472431B-8723-4BB8-AB87-26B14103B9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0177" y="3624263"/>
            <a:ext cx="4381500" cy="255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5866012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1631</TotalTime>
  <Words>894</Words>
  <Application>Microsoft Office PowerPoint</Application>
  <PresentationFormat>Произвольный</PresentationFormat>
  <Paragraphs>94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 </vt:lpstr>
      <vt:lpstr>Слайд 3</vt:lpstr>
      <vt:lpstr>«Атака мыслей»</vt:lpstr>
      <vt:lpstr>Правила работы в группе </vt:lpstr>
      <vt:lpstr>Что же такое имущественный вычет, все ли имеют право на него и какие условия необходимо выполнить?</vt:lpstr>
      <vt:lpstr>Кто имеет право?</vt:lpstr>
      <vt:lpstr>В каких случаях можно получить имущественный вычет?</vt:lpstr>
      <vt:lpstr>Вычет НЕ предоставляется:</vt:lpstr>
      <vt:lpstr>Как получить вычет?</vt:lpstr>
      <vt:lpstr>Как рассчитать имущественный вычет?</vt:lpstr>
      <vt:lpstr>Как рассчитать имущественный вычет</vt:lpstr>
      <vt:lpstr>Анаграммы</vt:lpstr>
      <vt:lpstr>«Имею право…..»</vt:lpstr>
      <vt:lpstr>Составление рекламного буклета  «Заплатил налоги-верни свое!»</vt:lpstr>
      <vt:lpstr> «Плюс-минус-важно»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Sony</dc:creator>
  <cp:lastModifiedBy>История</cp:lastModifiedBy>
  <cp:revision>81</cp:revision>
  <dcterms:created xsi:type="dcterms:W3CDTF">2016-08-27T07:46:40Z</dcterms:created>
  <dcterms:modified xsi:type="dcterms:W3CDTF">2019-02-08T08:50:17Z</dcterms:modified>
</cp:coreProperties>
</file>