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82" r:id="rId4"/>
    <p:sldId id="288" r:id="rId5"/>
    <p:sldId id="293" r:id="rId6"/>
    <p:sldId id="294" r:id="rId7"/>
    <p:sldId id="292" r:id="rId8"/>
    <p:sldId id="295" r:id="rId9"/>
    <p:sldId id="289" r:id="rId10"/>
    <p:sldId id="291" r:id="rId11"/>
    <p:sldId id="283" r:id="rId12"/>
    <p:sldId id="284" r:id="rId13"/>
    <p:sldId id="26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EA49F19E-1AF6-48F6-9E4A-8B9FE625E844}">
          <p14:sldIdLst>
            <p14:sldId id="256"/>
            <p14:sldId id="257"/>
            <p14:sldId id="258"/>
            <p14:sldId id="276"/>
            <p14:sldId id="268"/>
            <p14:sldId id="269"/>
          </p14:sldIdLst>
        </p14:section>
        <p14:section name="Раздел без заголовка" id="{46223775-4438-45D4-8D66-FBBE8196C593}">
          <p14:sldIdLst>
            <p14:sldId id="275"/>
            <p14:sldId id="270"/>
            <p14:sldId id="272"/>
            <p14:sldId id="273"/>
            <p14:sldId id="271"/>
            <p14:sldId id="274"/>
            <p14:sldId id="277"/>
            <p14:sldId id="26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B9BD5"/>
    <a:srgbClr val="3C5F27"/>
    <a:srgbClr val="FF3300"/>
    <a:srgbClr val="FF9933"/>
    <a:srgbClr val="000066"/>
    <a:srgbClr val="0000CC"/>
    <a:srgbClr val="0033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98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43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712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278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5989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012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3766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8699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1450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054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1362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670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478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CF2A-47BB-41F3-BB0E-DFF96892DCA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58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74;&#1086;&#1074;&#1072;\Desktop\&#1055;&#1088;&#1080;&#1082;&#1083;&#1102;&#1095;&#1077;&#1085;&#1080;&#1103;%20&#1041;&#1091;&#1088;&#1072;&#1090;&#1080;&#1085;&#1086;%20&#1055;&#1086;&#1083;&#1077;%20&#1095;&#1091;&#1076;&#1077;&#1089;%20&#1074;%20&#1089;&#1090;&#1088;&#1072;&#1085;&#1077;%20&#1076;&#1091;&#1088;&#1072;&#1082;&#1086;&#1074;%20(convert-video-online.com).avi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5220464" y="3324882"/>
            <a:ext cx="5970232" cy="1260182"/>
          </a:xfrm>
        </p:spPr>
        <p:txBody>
          <a:bodyPr/>
          <a:lstStyle/>
          <a:p>
            <a:pPr algn="ctr"/>
            <a:r>
              <a:rPr lang="ru-RU" sz="32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6600"/>
                </a:solidFill>
              </a:rPr>
              <a:t>Методическая разработка </a:t>
            </a:r>
            <a:r>
              <a:rPr lang="ru-RU" sz="32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6600"/>
                </a:solidFill>
              </a:rPr>
              <a:t> </a:t>
            </a:r>
            <a:r>
              <a:rPr lang="ru-RU" sz="32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6600"/>
                </a:solidFill>
              </a:rPr>
              <a:t>занятия </a:t>
            </a:r>
            <a:r>
              <a:rPr lang="ru-RU" sz="32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6600"/>
                </a:solidFill>
              </a:rPr>
              <a:t>по </a:t>
            </a:r>
            <a:r>
              <a:rPr lang="ru-RU" sz="32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6600"/>
                </a:solidFill>
              </a:rPr>
              <a:t>теме</a:t>
            </a:r>
            <a:endParaRPr lang="ru-RU" sz="32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54890" y="4981433"/>
            <a:ext cx="5418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Виды финансовых мошенничеств</a:t>
            </a:r>
            <a:endParaRPr lang="ru-RU" sz="2800" dirty="0"/>
          </a:p>
        </p:txBody>
      </p:sp>
      <p:pic>
        <p:nvPicPr>
          <p:cNvPr id="12290" name="Picture 2" descr="http://fotohomka.ru/images/Jan/08/18db2e98105d5a79beca3e87374ae309/mini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008" y="2985401"/>
            <a:ext cx="4857750" cy="36195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89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file.mobilmusic.ru/90/ff/1e/5814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58350" y="4124350"/>
            <a:ext cx="2733650" cy="273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528" y="406068"/>
            <a:ext cx="10515600" cy="1325563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Памятка  «ПРОТИВ МОШЕННИКОВ!»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36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23080" y="1228299"/>
            <a:ext cx="4435522" cy="2320119"/>
          </a:xfrm>
          <a:prstGeom prst="horizontalScroll">
            <a:avLst/>
          </a:prstGeom>
          <a:blipFill>
            <a:blip r:embed="rId4" cstate="print">
              <a:lum bright="4000" contrast="-21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indent="-400050" algn="ctr">
              <a:buAutoNum type="romanUcPeriod"/>
            </a:pP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Советы по защите от уличных мошенников.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1.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…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2.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…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…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66299" y="3728115"/>
            <a:ext cx="4435522" cy="2481617"/>
          </a:xfrm>
          <a:prstGeom prst="horizontalScroll">
            <a:avLst/>
          </a:prstGeom>
          <a:blipFill>
            <a:blip r:embed="rId4" cstate="print">
              <a:lum bright="4000" contrast="-21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indent="-400050" algn="ctr"/>
            <a:endParaRPr lang="ru-RU" b="1" i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400050" indent="-400050" algn="ctr"/>
            <a:r>
              <a:rPr lang="en-US" b="1" i="1" dirty="0" smtClean="0">
                <a:solidFill>
                  <a:schemeClr val="tx1"/>
                </a:solidFill>
                <a:latin typeface="Bookman Old Style" pitchFamily="18" charset="0"/>
              </a:rPr>
              <a:t>II</a:t>
            </a:r>
            <a:r>
              <a:rPr lang="ru-RU" b="1" i="1" dirty="0" smtClean="0">
                <a:solidFill>
                  <a:schemeClr val="tx1"/>
                </a:solidFill>
                <a:latin typeface="Bookman Old Style" pitchFamily="18" charset="0"/>
              </a:rPr>
              <a:t>. Советы по защите от Интернет –мошенничеств. 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1.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…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2.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…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…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5299881" y="1069077"/>
            <a:ext cx="4435522" cy="2481617"/>
          </a:xfrm>
          <a:prstGeom prst="horizontalScroll">
            <a:avLst/>
          </a:prstGeom>
          <a:blipFill>
            <a:blip r:embed="rId4" cstate="print">
              <a:lum bright="4000" contrast="-21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indent="-400050" algn="ctr"/>
            <a:endParaRPr lang="ru-RU" b="1" i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400050" indent="-400050" algn="ctr"/>
            <a:r>
              <a:rPr lang="en-US" b="1" i="1" dirty="0" smtClean="0">
                <a:solidFill>
                  <a:schemeClr val="tx1"/>
                </a:solidFill>
                <a:latin typeface="Bookman Old Style" pitchFamily="18" charset="0"/>
              </a:rPr>
              <a:t>III</a:t>
            </a:r>
            <a:r>
              <a:rPr lang="ru-RU" b="1" i="1" dirty="0" smtClean="0">
                <a:solidFill>
                  <a:schemeClr val="tx1"/>
                </a:solidFill>
                <a:latin typeface="Bookman Old Style" pitchFamily="18" charset="0"/>
              </a:rPr>
              <a:t>. Советы пользователям сотовых телефонов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1.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…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2.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…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…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5656998" y="3446062"/>
            <a:ext cx="4435522" cy="2481617"/>
          </a:xfrm>
          <a:prstGeom prst="horizontalScroll">
            <a:avLst/>
          </a:prstGeom>
          <a:blipFill>
            <a:blip r:embed="rId4" cstate="print">
              <a:lum bright="4000" contrast="-21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indent="-400050" algn="ctr"/>
            <a:endParaRPr lang="ru-RU" b="1" i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400050" indent="-400050" algn="ctr"/>
            <a:r>
              <a:rPr lang="en-US" b="1" i="1" dirty="0" smtClean="0">
                <a:solidFill>
                  <a:schemeClr val="tx1"/>
                </a:solidFill>
                <a:latin typeface="Bookman Old Style" pitchFamily="18" charset="0"/>
              </a:rPr>
              <a:t>IV</a:t>
            </a:r>
            <a:r>
              <a:rPr lang="ru-RU" b="1" i="1" dirty="0" smtClean="0">
                <a:solidFill>
                  <a:schemeClr val="tx1"/>
                </a:solidFill>
                <a:latin typeface="Bookman Old Style" pitchFamily="18" charset="0"/>
              </a:rPr>
              <a:t>. Советы телезрителям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1.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…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2.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…</a:t>
            </a:r>
            <a:endPara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00050" indent="-400050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…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70908" y="336266"/>
            <a:ext cx="936625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Методика оценки педагогической эффективности занятия </a:t>
            </a:r>
          </a:p>
        </p:txBody>
      </p:sp>
      <p:sp>
        <p:nvSpPr>
          <p:cNvPr id="18435" name="Объект 2"/>
          <p:cNvSpPr>
            <a:spLocks noGrp="1"/>
          </p:cNvSpPr>
          <p:nvPr>
            <p:ph sz="quarter" idx="1"/>
          </p:nvPr>
        </p:nvSpPr>
        <p:spPr>
          <a:xfrm>
            <a:off x="344488" y="1616075"/>
            <a:ext cx="6529387" cy="48006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" pitchFamily="2" charset="2"/>
              <a:buChar char=""/>
              <a:tabLst>
                <a:tab pos="457200" algn="l"/>
              </a:tabLst>
            </a:pPr>
            <a:r>
              <a:rPr lang="ru-RU" altLang="ru-RU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Подведение итогов</a:t>
            </a:r>
            <a:endParaRPr lang="ru-RU" altLang="ru-RU" sz="2800" b="1" smtClean="0">
              <a:solidFill>
                <a:srgbClr val="000000"/>
              </a:solidFill>
              <a:latin typeface="Arial Unicode MS" pitchFamily="34" charset="-128"/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"/>
              <a:tabLst>
                <a:tab pos="457200" algn="l"/>
              </a:tabLst>
            </a:pPr>
            <a:r>
              <a:rPr lang="ru-RU" altLang="ru-RU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Понравилась ли вам данная форма проведения занятия?</a:t>
            </a:r>
            <a:endParaRPr lang="ru-RU" altLang="ru-RU" sz="2800" b="1" smtClean="0">
              <a:solidFill>
                <a:srgbClr val="000000"/>
              </a:solidFill>
              <a:latin typeface="Arial Unicode MS" pitchFamily="34" charset="-128"/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"/>
              <a:tabLst>
                <a:tab pos="457200" algn="l"/>
              </a:tabLst>
            </a:pPr>
            <a:r>
              <a:rPr lang="ru-RU" altLang="ru-RU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бы вы изменили в занятии?</a:t>
            </a:r>
            <a:endParaRPr lang="ru-RU" altLang="ru-RU" sz="2800" b="1" smtClean="0">
              <a:solidFill>
                <a:srgbClr val="000000"/>
              </a:solidFill>
              <a:latin typeface="Arial Unicode MS" pitchFamily="34" charset="-128"/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"/>
              <a:tabLst>
                <a:tab pos="457200" algn="l"/>
              </a:tabLst>
            </a:pPr>
            <a:r>
              <a:rPr lang="ru-RU" altLang="ru-RU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Где полученные знания вам могут пригодиться в жизни?</a:t>
            </a:r>
            <a:endParaRPr lang="ru-RU" altLang="ru-RU" sz="2800" b="1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pic>
        <p:nvPicPr>
          <p:cNvPr id="32770" name="Picture 2" descr="http://media.giphy.com/media/nuZDliN0WB0hG/giph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2970" y="3384645"/>
            <a:ext cx="5158445" cy="3473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5468" y="955344"/>
            <a:ext cx="719237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Заключение. </a:t>
            </a:r>
          </a:p>
          <a:p>
            <a:pPr algn="ctr"/>
            <a:endParaRPr lang="ru-RU" sz="32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Bookman Old Style" pitchFamily="18" charset="0"/>
            </a:endParaRPr>
          </a:p>
          <a:p>
            <a:r>
              <a:rPr lang="ru-RU" b="1" dirty="0" smtClean="0">
                <a:latin typeface="Book Antiqua" pitchFamily="18" charset="0"/>
              </a:rPr>
              <a:t>Данное занятие позволяет сформировать умение опознавать виды мошенничества, с одной стороны, и умение противостоять им – с другой, что, в свою очередь, повышает финансовую грамотность обучающихся школьного возраста. Приобретенные в процессе занятия навыки помогут в практическом применении знаний в современном обществе.</a:t>
            </a:r>
          </a:p>
          <a:p>
            <a:endParaRPr lang="ru-RU" dirty="0"/>
          </a:p>
        </p:txBody>
      </p:sp>
      <p:pic>
        <p:nvPicPr>
          <p:cNvPr id="33794" name="Picture 2" descr="http://vestnik-r.ru/sites/default/files/223121.jpg"/>
          <p:cNvPicPr>
            <a:picLocks noChangeAspect="1" noChangeArrowheads="1"/>
          </p:cNvPicPr>
          <p:nvPr/>
        </p:nvPicPr>
        <p:blipFill>
          <a:blip r:embed="rId3" cstate="print"/>
          <a:srcRect l="50586" t="73855" r="-5450" b="93"/>
          <a:stretch>
            <a:fillRect/>
          </a:stretch>
        </p:blipFill>
        <p:spPr bwMode="auto">
          <a:xfrm>
            <a:off x="1238931" y="3951661"/>
            <a:ext cx="6255224" cy="21017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mph" presetSubtype="2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92539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551" b="11145"/>
          <a:stretch/>
        </p:blipFill>
        <p:spPr>
          <a:xfrm>
            <a:off x="20" y="10"/>
            <a:ext cx="12191980" cy="53959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534025"/>
            <a:ext cx="10515600" cy="82232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Благодарим за внимание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867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258320" y="419195"/>
            <a:ext cx="8534400" cy="150177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4800" b="1" i="1" dirty="0" smtClean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29698" name="Picture 2" descr="https://im0-tub-ru.yandex.net/i?id=ea64f1a081f2e4a28acfb3d9456020aa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270" y="126124"/>
            <a:ext cx="9662930" cy="6558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0705"/>
            <a:ext cx="11307762" cy="188035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Перечень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методик</a:t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(технологий, методических приемов),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рекомендуемых 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к использованию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на внеклассном мероприятии.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55638" y="1981200"/>
            <a:ext cx="6781800" cy="44497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>
              <a:buBlip>
                <a:blip r:embed="rId3"/>
              </a:buBlip>
            </a:pPr>
            <a:r>
              <a:rPr lang="ru-RU" sz="4000" b="1" i="1" dirty="0" smtClean="0">
                <a:latin typeface="Bookman Old Style" pitchFamily="18" charset="0"/>
              </a:rPr>
              <a:t>работа в группах;</a:t>
            </a:r>
          </a:p>
          <a:p>
            <a:pPr lvl="0">
              <a:buBlip>
                <a:blip r:embed="rId3"/>
              </a:buBlip>
            </a:pPr>
            <a:r>
              <a:rPr lang="ru-RU" sz="4000" b="1" i="1" dirty="0" smtClean="0">
                <a:latin typeface="Bookman Old Style" pitchFamily="18" charset="0"/>
              </a:rPr>
              <a:t>ролевое моделирование;</a:t>
            </a:r>
          </a:p>
          <a:p>
            <a:pPr lvl="0">
              <a:buBlip>
                <a:blip r:embed="rId3"/>
              </a:buBlip>
            </a:pPr>
            <a:r>
              <a:rPr lang="ru-RU" sz="4000" b="1" i="1" dirty="0" smtClean="0">
                <a:latin typeface="Bookman Old Style" pitchFamily="18" charset="0"/>
              </a:rPr>
              <a:t>работа с понятиями;</a:t>
            </a:r>
          </a:p>
          <a:p>
            <a:pPr lvl="0">
              <a:buBlip>
                <a:blip r:embed="rId3"/>
              </a:buBlip>
            </a:pPr>
            <a:r>
              <a:rPr lang="ru-RU" sz="4000" b="1" i="1" dirty="0" smtClean="0">
                <a:latin typeface="Bookman Old Style" pitchFamily="18" charset="0"/>
              </a:rPr>
              <a:t>игра;</a:t>
            </a:r>
          </a:p>
          <a:p>
            <a:pPr lvl="0">
              <a:buBlip>
                <a:blip r:embed="rId3"/>
              </a:buBlip>
            </a:pPr>
            <a:r>
              <a:rPr lang="ru-RU" sz="4000" b="1" i="1" dirty="0" smtClean="0">
                <a:latin typeface="Bookman Old Style" pitchFamily="18" charset="0"/>
              </a:rPr>
              <a:t>«мозговой штурм».</a:t>
            </a:r>
          </a:p>
        </p:txBody>
      </p:sp>
      <p:pic>
        <p:nvPicPr>
          <p:cNvPr id="31746" name="Picture 2" descr="http://masters.donntu.ru/2013/fknt/kuznetsova/ind/animation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6626" y="2379851"/>
            <a:ext cx="4572000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42754" y="746086"/>
            <a:ext cx="4280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II</a:t>
            </a:r>
            <a:r>
              <a:rPr lang="ru-RU" sz="36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Мотивация </a:t>
            </a:r>
            <a:endParaRPr lang="ru-RU" sz="36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Приключения Буратино Поле чудес в стране дураков (convert-video-online.com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48000" y="1714500"/>
            <a:ext cx="6096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5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317" y="2060813"/>
            <a:ext cx="97581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 smtClean="0">
                <a:latin typeface="Bookman Old Style" pitchFamily="18" charset="0"/>
              </a:rPr>
              <a:t>В соответствии со ст. 159 УК мошенничеством является хищение чужого имущества или приобретение права на чужое имущество путем обмана или злоупотребления доверием.</a:t>
            </a:r>
            <a:endParaRPr lang="en-US" b="1" i="1" dirty="0" smtClean="0">
              <a:latin typeface="Bookman Old Style" pitchFamily="18" charset="0"/>
            </a:endParaRPr>
          </a:p>
          <a:p>
            <a:pPr lvl="0"/>
            <a:endParaRPr lang="ru-RU" b="1" i="1" dirty="0" smtClean="0">
              <a:latin typeface="Bookman Old Style" pitchFamily="18" charset="0"/>
            </a:endParaRPr>
          </a:p>
          <a:p>
            <a:pPr lvl="0"/>
            <a:r>
              <a:rPr lang="ru-RU" b="1" i="1" dirty="0" smtClean="0">
                <a:latin typeface="Bookman Old Style" pitchFamily="18" charset="0"/>
              </a:rPr>
              <a:t>Мошенничество, совершаемое должностным лицом по отношению к государству, называется коррупция.</a:t>
            </a:r>
            <a:endParaRPr lang="en-US" b="1" i="1" dirty="0" smtClean="0">
              <a:latin typeface="Bookman Old Style" pitchFamily="18" charset="0"/>
            </a:endParaRPr>
          </a:p>
          <a:p>
            <a:pPr lvl="0"/>
            <a:endParaRPr lang="ru-RU" b="1" i="1" dirty="0" smtClean="0">
              <a:latin typeface="Bookman Old Style" pitchFamily="18" charset="0"/>
            </a:endParaRPr>
          </a:p>
          <a:p>
            <a:pPr lvl="0"/>
            <a:r>
              <a:rPr lang="ru-RU" b="1" i="1" dirty="0" smtClean="0">
                <a:latin typeface="Bookman Old Style" pitchFamily="18" charset="0"/>
              </a:rPr>
              <a:t>На уголовном жаргоне, мошенничество называется </a:t>
            </a:r>
            <a:r>
              <a:rPr lang="ru-RU" b="1" i="1" dirty="0" err="1" smtClean="0">
                <a:latin typeface="Bookman Old Style" pitchFamily="18" charset="0"/>
              </a:rPr>
              <a:t>кидалово</a:t>
            </a:r>
            <a:r>
              <a:rPr lang="ru-RU" b="1" i="1" dirty="0" smtClean="0">
                <a:latin typeface="Bookman Old Style" pitchFamily="18" charset="0"/>
              </a:rPr>
              <a:t>, развод или </a:t>
            </a:r>
            <a:r>
              <a:rPr lang="ru-RU" b="1" i="1" dirty="0" err="1" smtClean="0">
                <a:latin typeface="Bookman Old Style" pitchFamily="18" charset="0"/>
              </a:rPr>
              <a:t>фармазонство</a:t>
            </a:r>
            <a:r>
              <a:rPr lang="ru-RU" b="1" i="1" dirty="0" smtClean="0">
                <a:latin typeface="Bookman Old Style" pitchFamily="18" charset="0"/>
              </a:rPr>
              <a:t>, а мошенник — кидала или фармазон.</a:t>
            </a:r>
            <a:endParaRPr lang="en-US" b="1" i="1" dirty="0" smtClean="0">
              <a:latin typeface="Bookman Old Style" pitchFamily="18" charset="0"/>
            </a:endParaRPr>
          </a:p>
          <a:p>
            <a:pPr lvl="0"/>
            <a:endParaRPr lang="ru-RU" b="1" i="1" dirty="0" smtClean="0">
              <a:latin typeface="Bookman Old Style" pitchFamily="18" charset="0"/>
            </a:endParaRPr>
          </a:p>
          <a:p>
            <a:pPr lvl="0"/>
            <a:r>
              <a:rPr lang="ru-RU" b="1" i="1" dirty="0" smtClean="0">
                <a:latin typeface="Bookman Old Style" pitchFamily="18" charset="0"/>
              </a:rPr>
              <a:t>На языке психологов – манипуляция.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0376" y="655093"/>
            <a:ext cx="88983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Определение мошенничества с различных точек зрения: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4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3205" y="1869743"/>
            <a:ext cx="91712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Мошенничество </a:t>
            </a:r>
            <a:r>
              <a:rPr lang="ru-RU" sz="2400" b="1" i="1" dirty="0" smtClean="0">
                <a:latin typeface="Bookman Old Style" pitchFamily="18" charset="0"/>
              </a:rPr>
              <a:t>– это столкновение, состязание и борьба двух психологий, это поражение одной психологии и победа другой. Анализ двух психологических комплексов, понимание как действий и психики мошенника, так и самого себя как его потенциальной жертвы, дает серьезную основу для самозащиты, для предохранения от ошибки и поражения, но, в конечном счете, – для достойного противостояния мошенничеству, для победы над ним, его разоблачения.</a:t>
            </a:r>
            <a:endParaRPr lang="ru-RU" sz="24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raduga.name/wp-content/uploads/2014/08/456456574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9969" y="1354493"/>
            <a:ext cx="4562475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1053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Портрет мошенника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37698" y="1811977"/>
            <a:ext cx="5181600" cy="435133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Blip>
                <a:blip r:embed="rId4"/>
              </a:buBlip>
            </a:pPr>
            <a:r>
              <a:rPr lang="ru-RU" sz="3300" b="1" i="1" dirty="0" smtClean="0">
                <a:latin typeface="Bookman Old Style" pitchFamily="18" charset="0"/>
              </a:rPr>
              <a:t>общительность;  </a:t>
            </a: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4"/>
              </a:buBlip>
            </a:pPr>
            <a:r>
              <a:rPr lang="ru-RU" sz="3300" b="1" i="1" dirty="0" smtClean="0">
                <a:latin typeface="Bookman Old Style" pitchFamily="18" charset="0"/>
              </a:rPr>
              <a:t> наблюдательность;</a:t>
            </a: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4"/>
              </a:buBlip>
            </a:pPr>
            <a:r>
              <a:rPr lang="ru-RU" sz="3300" b="1" i="1" dirty="0" smtClean="0">
                <a:latin typeface="Bookman Old Style" pitchFamily="18" charset="0"/>
              </a:rPr>
              <a:t>решительность; </a:t>
            </a: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4"/>
              </a:buBlip>
            </a:pPr>
            <a:r>
              <a:rPr lang="ru-RU" sz="3300" b="1" i="1" dirty="0" smtClean="0">
                <a:latin typeface="Bookman Old Style" pitchFamily="18" charset="0"/>
              </a:rPr>
              <a:t>способность разбираться в людях;                    </a:t>
            </a: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4"/>
              </a:buBlip>
            </a:pPr>
            <a:r>
              <a:rPr lang="ru-RU" sz="3300" b="1" i="1" dirty="0" smtClean="0">
                <a:latin typeface="Bookman Old Style" pitchFamily="18" charset="0"/>
              </a:rPr>
              <a:t>внимательность;</a:t>
            </a: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4"/>
              </a:buBlip>
            </a:pPr>
            <a:r>
              <a:rPr lang="ru-RU" sz="3300" b="1" i="1" dirty="0" smtClean="0">
                <a:latin typeface="Bookman Old Style" pitchFamily="18" charset="0"/>
              </a:rPr>
              <a:t>ясность, критичность ума;</a:t>
            </a: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4"/>
              </a:buBlip>
            </a:pPr>
            <a:r>
              <a:rPr lang="ru-RU" sz="3300" b="1" i="1" dirty="0" smtClean="0">
                <a:latin typeface="Bookman Old Style" pitchFamily="18" charset="0"/>
              </a:rPr>
              <a:t> изобретательность;</a:t>
            </a: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4"/>
              </a:buBlip>
            </a:pPr>
            <a:r>
              <a:rPr lang="ru-RU" sz="3300" b="1" i="1" dirty="0" err="1" smtClean="0">
                <a:latin typeface="Bookman Old Style" pitchFamily="18" charset="0"/>
              </a:rPr>
              <a:t>креативность</a:t>
            </a:r>
            <a:r>
              <a:rPr lang="ru-RU" sz="3300" b="1" i="1" dirty="0" smtClean="0">
                <a:latin typeface="Bookman Old Style" pitchFamily="18" charset="0"/>
              </a:rPr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4"/>
              </a:buBlip>
            </a:pPr>
            <a:r>
              <a:rPr lang="ru-RU" sz="3300" b="1" i="1" dirty="0" smtClean="0">
                <a:latin typeface="Bookman Old Style" pitchFamily="18" charset="0"/>
              </a:rPr>
              <a:t>актерские способности;</a:t>
            </a:r>
          </a:p>
          <a:p>
            <a:pPr>
              <a:lnSpc>
                <a:spcPct val="110000"/>
              </a:lnSpc>
              <a:spcBef>
                <a:spcPts val="0"/>
              </a:spcBef>
              <a:buBlip>
                <a:blip r:embed="rId4"/>
              </a:buBlip>
            </a:pPr>
            <a:r>
              <a:rPr lang="ru-RU" sz="3300" b="1" i="1" dirty="0" smtClean="0">
                <a:latin typeface="Bookman Old Style" pitchFamily="18" charset="0"/>
              </a:rPr>
              <a:t>развитое воображение.</a:t>
            </a:r>
          </a:p>
          <a:p>
            <a:endParaRPr lang="ru-RU" sz="23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45958" y="1416192"/>
            <a:ext cx="5800298" cy="522344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Blip>
                <a:blip r:embed="rId4"/>
              </a:buBlip>
            </a:pPr>
            <a:r>
              <a:rPr lang="ru-RU" sz="2300" b="1" i="1" dirty="0" smtClean="0">
                <a:latin typeface="Bookman Old Style" pitchFamily="18" charset="0"/>
              </a:rPr>
              <a:t>лживость;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Blip>
                <a:blip r:embed="rId4"/>
              </a:buBlip>
            </a:pPr>
            <a:r>
              <a:rPr lang="ru-RU" sz="2300" b="1" i="1" dirty="0" smtClean="0">
                <a:latin typeface="Bookman Old Style" pitchFamily="18" charset="0"/>
              </a:rPr>
              <a:t>коварство;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Blip>
                <a:blip r:embed="rId4"/>
              </a:buBlip>
            </a:pPr>
            <a:r>
              <a:rPr lang="ru-RU" sz="2300" b="1" i="1" dirty="0" smtClean="0">
                <a:latin typeface="Bookman Old Style" pitchFamily="18" charset="0"/>
              </a:rPr>
              <a:t>хитрость; 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Blip>
                <a:blip r:embed="rId4"/>
              </a:buBlip>
            </a:pPr>
            <a:r>
              <a:rPr lang="ru-RU" sz="2300" b="1" i="1" dirty="0" smtClean="0">
                <a:latin typeface="Bookman Old Style" pitchFamily="18" charset="0"/>
              </a:rPr>
              <a:t>равнодушие; 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Blip>
                <a:blip r:embed="rId4"/>
              </a:buBlip>
            </a:pPr>
            <a:r>
              <a:rPr lang="ru-RU" sz="2300" b="1" i="1" dirty="0" smtClean="0">
                <a:latin typeface="Bookman Old Style" pitchFamily="18" charset="0"/>
              </a:rPr>
              <a:t>жестокость;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Blip>
                <a:blip r:embed="rId4"/>
              </a:buBlip>
            </a:pPr>
            <a:r>
              <a:rPr lang="ru-RU" sz="2300" b="1" i="1" dirty="0" smtClean="0">
                <a:latin typeface="Bookman Old Style" pitchFamily="18" charset="0"/>
              </a:rPr>
              <a:t>цинизм;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Blip>
                <a:blip r:embed="rId4"/>
              </a:buBlip>
            </a:pPr>
            <a:r>
              <a:rPr lang="ru-RU" sz="2300" b="1" i="1" dirty="0" smtClean="0">
                <a:latin typeface="Bookman Old Style" pitchFamily="18" charset="0"/>
              </a:rPr>
              <a:t>наглость;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Blip>
                <a:blip r:embed="rId4"/>
              </a:buBlip>
            </a:pPr>
            <a:r>
              <a:rPr lang="ru-RU" sz="2300" b="1" i="1" dirty="0" smtClean="0">
                <a:latin typeface="Bookman Old Style" pitchFamily="18" charset="0"/>
              </a:rPr>
              <a:t>унижение себе подобных;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Blip>
                <a:blip r:embed="rId4"/>
              </a:buBlip>
            </a:pPr>
            <a:r>
              <a:rPr lang="ru-RU" sz="2300" b="1" i="1" dirty="0" smtClean="0">
                <a:latin typeface="Bookman Old Style" pitchFamily="18" charset="0"/>
              </a:rPr>
              <a:t>склонность к противоправной деятельности;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Blip>
                <a:blip r:embed="rId4"/>
              </a:buBlip>
            </a:pPr>
            <a:r>
              <a:rPr lang="ru-RU" sz="2300" b="1" i="1" dirty="0" smtClean="0">
                <a:latin typeface="Bookman Old Style" pitchFamily="18" charset="0"/>
              </a:rPr>
              <a:t>опыт совершения правонарушений.</a:t>
            </a:r>
          </a:p>
          <a:p>
            <a:endParaRPr lang="ru-RU" sz="2300" dirty="0"/>
          </a:p>
        </p:txBody>
      </p:sp>
      <p:sp>
        <p:nvSpPr>
          <p:cNvPr id="5" name="Стрелка вверх 4"/>
          <p:cNvSpPr/>
          <p:nvPr/>
        </p:nvSpPr>
        <p:spPr>
          <a:xfrm rot="10800000">
            <a:off x="5308979" y="1665027"/>
            <a:ext cx="395785" cy="4640239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2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7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2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7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2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7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5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75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s://ds04.infourok.ru/uploads/ex/0029/00025da0-4acbbf26/hello_html_m72668fa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428480" y="4094480"/>
            <a:ext cx="2671060" cy="285598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3985145" y="4476466"/>
            <a:ext cx="2565779" cy="2197289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sz="20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altLang="ru-RU" sz="20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altLang="ru-RU" sz="20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r>
              <a:rPr lang="en-GB" altLang="ru-RU" sz="20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Легкий</a:t>
            </a:r>
            <a:r>
              <a:rPr lang="en-GB" alt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GB" altLang="ru-RU" sz="20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заработок</a:t>
            </a:r>
            <a:r>
              <a:rPr lang="en-GB" alt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 в </a:t>
            </a:r>
            <a:r>
              <a:rPr lang="en-GB" altLang="ru-RU" sz="20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Интернете</a:t>
            </a:r>
            <a:endParaRPr lang="ru-RU" sz="20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478974" y="3862317"/>
            <a:ext cx="1683224" cy="263401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sz="20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sz="20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sz="20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sz="20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sz="20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r>
              <a:rPr lang="ru-RU" sz="20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Фарминг</a:t>
            </a:r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0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19368" y="4026090"/>
            <a:ext cx="1842447" cy="2251881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sz="20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r>
              <a:rPr lang="ru-RU" sz="20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Скимминг</a:t>
            </a:r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0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383439" y="382138"/>
            <a:ext cx="2415654" cy="2756848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sz="28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altLang="ru-RU" sz="28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altLang="ru-RU" sz="28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altLang="ru-RU" sz="28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altLang="ru-RU" sz="28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r>
              <a:rPr lang="en-GB" altLang="ru-RU" sz="28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Фишинг</a:t>
            </a:r>
            <a:endParaRPr lang="ru-RU" sz="2800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22377" y="559558"/>
            <a:ext cx="2347415" cy="2511188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sz="28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altLang="ru-RU" sz="28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altLang="ru-RU" sz="28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r>
              <a:rPr lang="en-GB" alt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«</a:t>
            </a:r>
            <a:r>
              <a:rPr lang="en-GB" altLang="ru-RU" sz="28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Письма</a:t>
            </a:r>
            <a:r>
              <a:rPr lang="en-GB" alt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GB" altLang="ru-RU" sz="28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счастья</a:t>
            </a:r>
            <a:r>
              <a:rPr lang="en-GB" alt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»</a:t>
            </a:r>
            <a:endParaRPr lang="ru-RU" sz="2800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43199" y="423081"/>
            <a:ext cx="2033518" cy="2606722"/>
          </a:xfrm>
          <a:prstGeom prst="roundRect">
            <a:avLst/>
          </a:prstGeom>
          <a:blipFill>
            <a:blip r:embed="rId9" cstate="print">
              <a:lum bright="60000"/>
            </a:blip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altLang="ru-RU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СМС </a:t>
            </a:r>
            <a:r>
              <a:rPr lang="en-GB" altLang="ru-RU" sz="24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мошенни</a:t>
            </a:r>
            <a:r>
              <a:rPr lang="ru-RU" altLang="ru-RU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-</a:t>
            </a:r>
            <a:r>
              <a:rPr lang="en-GB" altLang="ru-RU" sz="24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чества</a:t>
            </a:r>
            <a:endParaRPr lang="ru-RU" sz="2400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1444" y="491320"/>
            <a:ext cx="1665027" cy="2456596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Финансовая </a:t>
            </a:r>
          </a:p>
          <a:p>
            <a:pPr algn="ctr"/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Пирамида</a:t>
            </a:r>
            <a:endParaRPr lang="ru-RU" sz="2800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057099" y="3111691"/>
            <a:ext cx="4817661" cy="10781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rgbClr val="C00000"/>
                </a:solidFill>
                <a:latin typeface="Bookman Old Style" pitchFamily="18" charset="0"/>
              </a:rPr>
              <a:t>Мошенничество</a:t>
            </a:r>
            <a:endParaRPr lang="ru-RU" sz="26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3" name="Picture 6" descr="https://im0-tub-ru.yandex.net/i?id=f31428de06a7e7c0492c5a861b24dcb3-sr&amp;n=13"/>
          <p:cNvPicPr>
            <a:picLocks noChangeAspect="1" noChangeArrowheads="1"/>
          </p:cNvPicPr>
          <p:nvPr/>
        </p:nvPicPr>
        <p:blipFill>
          <a:blip r:embed="rId11" cstate="print"/>
          <a:srcRect l="25200" t="11812" r="23201" b="10226"/>
          <a:stretch>
            <a:fillRect/>
          </a:stretch>
        </p:blipFill>
        <p:spPr bwMode="auto">
          <a:xfrm flipH="1">
            <a:off x="504967" y="365153"/>
            <a:ext cx="1944216" cy="27369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4" name="Picture 6" descr="https://im0-tub-ru.yandex.net/i?id=f31428de06a7e7c0492c5a861b24dcb3-sr&amp;n=13"/>
          <p:cNvPicPr>
            <a:picLocks noChangeAspect="1" noChangeArrowheads="1"/>
          </p:cNvPicPr>
          <p:nvPr/>
        </p:nvPicPr>
        <p:blipFill>
          <a:blip r:embed="rId11" cstate="print"/>
          <a:srcRect l="25200" t="11812" r="23201" b="10226"/>
          <a:stretch>
            <a:fillRect/>
          </a:stretch>
        </p:blipFill>
        <p:spPr bwMode="auto">
          <a:xfrm flipH="1">
            <a:off x="2805138" y="381074"/>
            <a:ext cx="1944216" cy="27369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Picture 6" descr="https://im0-tub-ru.yandex.net/i?id=f31428de06a7e7c0492c5a861b24dcb3-sr&amp;n=13"/>
          <p:cNvPicPr>
            <a:picLocks noChangeAspect="1" noChangeArrowheads="1"/>
          </p:cNvPicPr>
          <p:nvPr/>
        </p:nvPicPr>
        <p:blipFill>
          <a:blip r:embed="rId11" cstate="print"/>
          <a:srcRect l="25200" t="11812" r="23201" b="10226"/>
          <a:stretch>
            <a:fillRect/>
          </a:stretch>
        </p:blipFill>
        <p:spPr bwMode="auto">
          <a:xfrm flipH="1">
            <a:off x="5261735" y="367425"/>
            <a:ext cx="1944216" cy="27369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6" name="Picture 6" descr="https://im0-tub-ru.yandex.net/i?id=f31428de06a7e7c0492c5a861b24dcb3-sr&amp;n=13"/>
          <p:cNvPicPr>
            <a:picLocks noChangeAspect="1" noChangeArrowheads="1"/>
          </p:cNvPicPr>
          <p:nvPr/>
        </p:nvPicPr>
        <p:blipFill>
          <a:blip r:embed="rId11" cstate="print"/>
          <a:srcRect l="25200" t="11812" r="23201" b="10226"/>
          <a:stretch>
            <a:fillRect/>
          </a:stretch>
        </p:blipFill>
        <p:spPr bwMode="auto">
          <a:xfrm flipH="1">
            <a:off x="7731980" y="353777"/>
            <a:ext cx="1944216" cy="27369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1" name="Picture 6" descr="https://im0-tub-ru.yandex.net/i?id=f31428de06a7e7c0492c5a861b24dcb3-sr&amp;n=13"/>
          <p:cNvPicPr>
            <a:picLocks noChangeAspect="1" noChangeArrowheads="1"/>
          </p:cNvPicPr>
          <p:nvPr/>
        </p:nvPicPr>
        <p:blipFill>
          <a:blip r:embed="rId11" cstate="print"/>
          <a:srcRect l="25200" t="11812" r="23201" b="10226"/>
          <a:stretch>
            <a:fillRect/>
          </a:stretch>
        </p:blipFill>
        <p:spPr bwMode="auto">
          <a:xfrm flipH="1">
            <a:off x="1360751" y="3767992"/>
            <a:ext cx="1944216" cy="27369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3" name="Picture 6" descr="https://im0-tub-ru.yandex.net/i?id=f31428de06a7e7c0492c5a861b24dcb3-sr&amp;n=13"/>
          <p:cNvPicPr>
            <a:picLocks noChangeAspect="1" noChangeArrowheads="1"/>
          </p:cNvPicPr>
          <p:nvPr/>
        </p:nvPicPr>
        <p:blipFill>
          <a:blip r:embed="rId11" cstate="print"/>
          <a:srcRect l="25200" t="11812" r="23201" b="10226"/>
          <a:stretch>
            <a:fillRect/>
          </a:stretch>
        </p:blipFill>
        <p:spPr bwMode="auto">
          <a:xfrm flipH="1">
            <a:off x="7463575" y="3797561"/>
            <a:ext cx="1944216" cy="27369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5" name="Picture 6" descr="https://im0-tub-ru.yandex.net/i?id=f31428de06a7e7c0492c5a861b24dcb3-sr&amp;n=13"/>
          <p:cNvPicPr>
            <a:picLocks noChangeAspect="1" noChangeArrowheads="1"/>
          </p:cNvPicPr>
          <p:nvPr/>
        </p:nvPicPr>
        <p:blipFill>
          <a:blip r:embed="rId11" cstate="print"/>
          <a:srcRect l="25200" t="11812" r="23201" b="10226"/>
          <a:stretch>
            <a:fillRect/>
          </a:stretch>
        </p:blipFill>
        <p:spPr bwMode="auto">
          <a:xfrm flipH="1">
            <a:off x="4299569" y="4121076"/>
            <a:ext cx="1944216" cy="27369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8" name="Picture 2" descr="http://file.mobilmusic.ru/90/ff/1e/581411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30949" y="2467029"/>
            <a:ext cx="2733650" cy="273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righ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50"/>
                            </p:stCondLst>
                            <p:childTnLst>
                              <p:par>
                                <p:cTn id="23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23449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Внимательно прочтите текст и ответьте на вопросы: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43308" y="1281828"/>
          <a:ext cx="9397080" cy="5151877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076040"/>
                <a:gridCol w="1306286"/>
                <a:gridCol w="1254034"/>
                <a:gridCol w="1593669"/>
                <a:gridCol w="1776548"/>
                <a:gridCol w="2390503"/>
              </a:tblGrid>
              <a:tr h="146118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Группа</a:t>
                      </a:r>
                      <a:endParaRPr lang="ru-RU" sz="16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Что пытаются вам сказать в сообщении?</a:t>
                      </a:r>
                    </a:p>
                    <a:p>
                      <a:endParaRPr lang="ru-RU" sz="16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Является ли это правдой?</a:t>
                      </a:r>
                    </a:p>
                    <a:p>
                      <a:endParaRPr lang="ru-RU" sz="16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 чем в нем умалчивается?</a:t>
                      </a:r>
                    </a:p>
                    <a:p>
                      <a:endParaRPr lang="ru-RU" sz="16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каком этапе вы поймете, что вас обманули?</a:t>
                      </a:r>
                    </a:p>
                    <a:p>
                      <a:endParaRPr lang="ru-RU" sz="16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 какому типу мошенничества относится?</a:t>
                      </a:r>
                    </a:p>
                    <a:p>
                      <a:endParaRPr lang="ru-RU" sz="16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</a:txBody>
                  <a:tcPr anchor="ctr"/>
                </a:tc>
              </a:tr>
              <a:tr h="752277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latin typeface="Bookman Old Style" pitchFamily="18" charset="0"/>
                        </a:rPr>
                        <a:t>1 группа </a:t>
                      </a:r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711280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latin typeface="Bookman Old Style" pitchFamily="18" charset="0"/>
                        </a:rPr>
                        <a:t>2 группа </a:t>
                      </a:r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711280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latin typeface="Bookman Old Style" pitchFamily="18" charset="0"/>
                        </a:rPr>
                        <a:t>3 группа </a:t>
                      </a:r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711280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latin typeface="Bookman Old Style" pitchFamily="18" charset="0"/>
                        </a:rPr>
                        <a:t>4 группа </a:t>
                      </a:r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711280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latin typeface="Bookman Old Style" pitchFamily="18" charset="0"/>
                        </a:rPr>
                        <a:t>5 группа </a:t>
                      </a:r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https://mathematician.nethouse.ru/static/img/0000/0006/7871/67871278.4dbqmr0mz7.W6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27735" y="2725783"/>
            <a:ext cx="2464265" cy="413221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47211" y="2866031"/>
            <a:ext cx="184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Удаленная работа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494895" y="3618932"/>
            <a:ext cx="184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Фитинг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51177" y="4203511"/>
            <a:ext cx="2947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Bookman Old Style" pitchFamily="18" charset="0"/>
              </a:rPr>
              <a:t>Выигрыш в Интернет - лотерее </a:t>
            </a:r>
          </a:p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369791" y="5049672"/>
            <a:ext cx="22518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Bookman Old Style" pitchFamily="18" charset="0"/>
              </a:rPr>
              <a:t>Выгодный обмен </a:t>
            </a:r>
          </a:p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17910" y="5609230"/>
            <a:ext cx="1637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560860" y="5745707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Bookman Old Style" pitchFamily="18" charset="0"/>
              </a:rPr>
              <a:t>Нигерийские письма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1128</TotalTime>
  <Words>463</Words>
  <Application>Microsoft Office PowerPoint</Application>
  <PresentationFormat>Произвольный</PresentationFormat>
  <Paragraphs>118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Перечень методик  (технологий, методических приемов),  рекомендуемых к использованию  на внеклассном мероприятии.</vt:lpstr>
      <vt:lpstr>Слайд 4</vt:lpstr>
      <vt:lpstr>Слайд 5</vt:lpstr>
      <vt:lpstr>Слайд 6</vt:lpstr>
      <vt:lpstr>Портрет мошенника </vt:lpstr>
      <vt:lpstr>Слайд 8</vt:lpstr>
      <vt:lpstr>Внимательно прочтите текст и ответьте на вопросы: </vt:lpstr>
      <vt:lpstr>Памятка  «ПРОТИВ МОШЕННИКОВ!» </vt:lpstr>
      <vt:lpstr>Методика оценки педагогической эффективности занятия </vt:lpstr>
      <vt:lpstr>Слайд 12</vt:lpstr>
      <vt:lpstr>Благодарим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История</cp:lastModifiedBy>
  <cp:revision>63</cp:revision>
  <dcterms:created xsi:type="dcterms:W3CDTF">2016-08-27T07:46:40Z</dcterms:created>
  <dcterms:modified xsi:type="dcterms:W3CDTF">2019-02-08T08:35:39Z</dcterms:modified>
</cp:coreProperties>
</file>